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778" r:id="rId3"/>
    <p:sldId id="695" r:id="rId4"/>
    <p:sldId id="696" r:id="rId5"/>
    <p:sldId id="779" r:id="rId6"/>
    <p:sldId id="848" r:id="rId7"/>
    <p:sldId id="780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768a949eb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e768a949eb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e768a949eb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2e768a949eb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e768a949eb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2e768a949eb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e9fe11872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2e9fe1187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768a949eb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e768a949eb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e9fe11872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e9fe11872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768a949eb_1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2e768a949eb_1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e768a949eb_1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e768a949eb_1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e768a949eb_1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2e768a949eb_1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e768a949eb_1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e768a949eb_1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e768a949eb_1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e768a949eb_1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768a949eb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2e768a949eb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e768a949e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e768a949e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e768a949eb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2e768a949eb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e768a949eb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2e768a949eb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e768a949eb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2e768a949eb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e768a949eb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2e768a949eb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768a949eb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2e768a949eb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768a949eb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e768a949eb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e768a949eb_1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e768a949eb_1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e768a949eb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e768a949eb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e768a949eb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e768a949eb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768a949e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2e768a949e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1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spcBef>
                <a:spcPts val="667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67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67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67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67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67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67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67"/>
              </a:spcBef>
              <a:spcAft>
                <a:spcPts val="667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33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93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141414" y="2667000"/>
            <a:ext cx="990599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20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751012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273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141412" y="2667000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68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1429280" y="2658534"/>
            <a:ext cx="4588931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2100"/>
              <a:buNone/>
              <a:defRPr sz="2800" b="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1141412" y="3243264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6443133" y="2667001"/>
            <a:ext cx="4604280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2100"/>
              <a:buNone/>
              <a:defRPr sz="2800" b="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6170613" y="3243264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67"/>
            </a:lvl1pPr>
            <a:lvl2pPr marL="1219170" lvl="1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2pPr>
            <a:lvl3pPr marL="1828754" lvl="2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3pPr>
            <a:lvl4pPr marL="2438339" lvl="3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4pPr>
            <a:lvl5pPr marL="3047924" lvl="4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5pPr>
            <a:lvl6pPr marL="3657509" lvl="5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6pPr>
            <a:lvl7pPr marL="4267093" lvl="6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7pPr>
            <a:lvl8pPr marL="4876678" lvl="7" indent="-380990" algn="l">
              <a:spcBef>
                <a:spcPts val="667"/>
              </a:spcBef>
              <a:spcAft>
                <a:spcPts val="0"/>
              </a:spcAft>
              <a:buSzPts val="900"/>
              <a:buChar char="•"/>
              <a:defRPr sz="1200"/>
            </a:lvl8pPr>
            <a:lvl9pPr marL="5486263" lvl="8" indent="-380990" algn="l">
              <a:spcBef>
                <a:spcPts val="667"/>
              </a:spcBef>
              <a:spcAft>
                <a:spcPts val="667"/>
              </a:spcAft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52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06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11414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03813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31789" algn="l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 sz="1867"/>
            </a:lvl2pPr>
            <a:lvl3pPr marL="1828754" lvl="2" indent="-406390" algn="l"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600"/>
            </a:lvl3pPr>
            <a:lvl4pPr marL="2438339" lvl="3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4pPr>
            <a:lvl5pPr marL="3047924" lvl="4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5pPr>
            <a:lvl6pPr marL="3657509" lvl="5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6pPr>
            <a:lvl7pPr marL="4267093" lvl="6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7pPr>
            <a:lvl8pPr marL="4876678" lvl="7" indent="-397923" algn="l">
              <a:spcBef>
                <a:spcPts val="667"/>
              </a:spcBef>
              <a:spcAft>
                <a:spcPts val="0"/>
              </a:spcAft>
              <a:buSzPts val="1100"/>
              <a:buChar char="•"/>
              <a:defRPr sz="1467"/>
            </a:lvl8pPr>
            <a:lvl9pPr marL="5486263" lvl="8" indent="-397923" algn="l">
              <a:spcBef>
                <a:spcPts val="667"/>
              </a:spcBef>
              <a:spcAft>
                <a:spcPts val="667"/>
              </a:spcAft>
              <a:buSzPts val="1100"/>
              <a:buChar char="•"/>
              <a:defRPr sz="1467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11414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1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7433734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10742613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8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100"/>
              <a:buNone/>
              <a:defRPr sz="1467"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800"/>
              <a:buNone/>
              <a:defRPr sz="1067"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700"/>
              <a:buNone/>
              <a:defRPr sz="933"/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53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1141413" y="609602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094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/>
          </a:p>
        </p:txBody>
      </p:sp>
      <p:sp>
        <p:nvSpPr>
          <p:cNvPr id="128" name="Google Shape;128;p2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/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1446214" y="609602"/>
            <a:ext cx="9296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3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500"/>
              <a:buFont typeface="Century Gothic"/>
              <a:buNone/>
              <a:defRPr/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Font typeface="Century Gothic"/>
              <a:buNone/>
              <a:defRPr/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Font typeface="Century Gothic"/>
              <a:buNone/>
              <a:defRPr/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Font typeface="Century Gothic"/>
              <a:buNone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168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1141412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31789" algn="l"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1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o Cartão de Nome">
  <p:cSld name="Citar o Cartão de Nom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67"/>
          </a:p>
        </p:txBody>
      </p:sp>
      <p:sp>
        <p:nvSpPr>
          <p:cNvPr id="143" name="Google Shape;143;p27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entury Gothic"/>
              <a:buNone/>
            </a:pPr>
            <a:r>
              <a:rPr lang="pt-BR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67"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1446214" y="609602"/>
            <a:ext cx="9296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1800"/>
              <a:buNone/>
              <a:defRPr sz="2400" b="0" cap="none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797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iro ou Falso">
  <p:cSld name="Verdadeiro ou Fals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1141413" y="609602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SzPts val="2100"/>
              <a:buNone/>
              <a:defRPr sz="2800" b="0" cap="none">
                <a:solidFill>
                  <a:schemeClr val="lt1"/>
                </a:solidFill>
              </a:defRPr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spcBef>
                <a:spcPts val="667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spcBef>
                <a:spcPts val="667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3pPr>
            <a:lvl4pPr marL="2438339" lvl="3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4pPr>
            <a:lvl5pPr marL="3047924" lvl="4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5pPr>
            <a:lvl6pPr marL="3657509" lvl="5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6pPr>
            <a:lvl7pPr marL="4267093" lvl="6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7pPr>
            <a:lvl8pPr marL="4876678" lvl="7" indent="-304792" algn="l"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chemeClr val="lt1"/>
                </a:solidFill>
              </a:defRPr>
            </a:lvl8pPr>
            <a:lvl9pPr marL="5486263" lvl="8" indent="-304792" algn="l">
              <a:spcBef>
                <a:spcPts val="667"/>
              </a:spcBef>
              <a:spcAft>
                <a:spcPts val="667"/>
              </a:spcAft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00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 rot="5400000">
            <a:off x="4532313" y="-723900"/>
            <a:ext cx="3124201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916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 rot="5400000">
            <a:off x="7351356" y="2095144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spcBef>
                <a:spcPts val="667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spcBef>
                <a:spcPts val="667"/>
              </a:spcBef>
              <a:spcAft>
                <a:spcPts val="667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88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141414" y="2667000"/>
            <a:ext cx="990599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48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84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4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57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57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57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5750" algn="l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514013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33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830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2792FA-3FFB-1770-C07D-BF05CFC0F9EF}"/>
              </a:ext>
            </a:extLst>
          </p:cNvPr>
          <p:cNvSpPr txBox="1"/>
          <p:nvPr/>
        </p:nvSpPr>
        <p:spPr>
          <a:xfrm>
            <a:off x="1379375" y="2721114"/>
            <a:ext cx="808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E-COMMERCE</a:t>
            </a:r>
          </a:p>
        </p:txBody>
      </p:sp>
    </p:spTree>
    <p:extLst>
      <p:ext uri="{BB962C8B-B14F-4D97-AF65-F5344CB8AC3E}">
        <p14:creationId xmlns:p14="http://schemas.microsoft.com/office/powerpoint/2010/main" val="304867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/>
        </p:nvSpPr>
        <p:spPr>
          <a:xfrm>
            <a:off x="689110" y="318058"/>
            <a:ext cx="838862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Prateleira Infinita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3" name="Google Shape;333;p47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4" name="Google Shape;334;p47"/>
          <p:cNvGraphicFramePr/>
          <p:nvPr/>
        </p:nvGraphicFramePr>
        <p:xfrm>
          <a:off x="488638" y="1523111"/>
          <a:ext cx="11250900" cy="1414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Prateleira Infinita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5" name="Google Shape;335;p47"/>
          <p:cNvSpPr txBox="1"/>
          <p:nvPr/>
        </p:nvSpPr>
        <p:spPr>
          <a:xfrm>
            <a:off x="1651917" y="2214371"/>
            <a:ext cx="257092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336" name="Google Shape;336;p47"/>
          <p:cNvGraphicFramePr/>
          <p:nvPr/>
        </p:nvGraphicFramePr>
        <p:xfrm>
          <a:off x="2869941" y="1624041"/>
          <a:ext cx="87315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7" name="Google Shape;337;p47"/>
          <p:cNvSpPr/>
          <p:nvPr/>
        </p:nvSpPr>
        <p:spPr>
          <a:xfrm>
            <a:off x="689111" y="6503539"/>
            <a:ext cx="225284" cy="212035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7"/>
          <p:cNvSpPr/>
          <p:nvPr/>
        </p:nvSpPr>
        <p:spPr>
          <a:xfrm>
            <a:off x="3048001" y="6513513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7"/>
          <p:cNvSpPr txBox="1"/>
          <p:nvPr/>
        </p:nvSpPr>
        <p:spPr>
          <a:xfrm>
            <a:off x="914395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47"/>
          <p:cNvSpPr txBox="1"/>
          <p:nvPr/>
        </p:nvSpPr>
        <p:spPr>
          <a:xfrm>
            <a:off x="3329093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47"/>
          <p:cNvSpPr/>
          <p:nvPr/>
        </p:nvSpPr>
        <p:spPr>
          <a:xfrm>
            <a:off x="4064265" y="2583700"/>
            <a:ext cx="1835200" cy="24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6095997" y="2583700"/>
            <a:ext cx="693200" cy="278800"/>
          </a:xfrm>
          <a:prstGeom prst="rect">
            <a:avLst/>
          </a:prstGeom>
          <a:solidFill>
            <a:srgbClr val="FFD966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5134651" y="6538313"/>
            <a:ext cx="225200" cy="212000"/>
          </a:xfrm>
          <a:prstGeom prst="rect">
            <a:avLst/>
          </a:prstGeom>
          <a:solidFill>
            <a:srgbClr val="FFD966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7"/>
          <p:cNvSpPr txBox="1"/>
          <p:nvPr/>
        </p:nvSpPr>
        <p:spPr>
          <a:xfrm>
            <a:off x="5415743" y="6502273"/>
            <a:ext cx="1641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andamento</a:t>
            </a:r>
            <a:endParaRPr sz="12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488633" y="3506767"/>
            <a:ext cx="104400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Kickoff realizado 25/06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Tauã fará as configurações até 05/07 para iniciar os testes na primeira loja na segunda semana de julho. Estando tudo ok o teste será ampliado para mais 4 lojas e em agosto conseguiremos integrar todas as lojas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Verificar negociação com as máquinas da Pagar-me para pagamento físico via cartão, não sendo opcional para dar start. Pode ser feito usando pix ou carrinho compartilhado até a chegada das máquinas.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/>
          <p:nvPr/>
        </p:nvSpPr>
        <p:spPr>
          <a:xfrm>
            <a:off x="397460" y="573202"/>
            <a:ext cx="11397075" cy="510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Escopo: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criado para melhorar a comunicação e venda com as Franquias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Objetivo(s):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Acompanhamento mais próximo das franquias e do time operacional das lojas franqueadas;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Auxiliar e aumentar as compras em cada coleção.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186262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Resultado(s) Esperados: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 a comunicação e colaboração: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Oferecendo suporte proativo compartilhando boas práticas;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Obter um relacionamento mais sólido;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Melhorar a gestão operacional.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48"/>
          <p:cNvSpPr txBox="1"/>
          <p:nvPr/>
        </p:nvSpPr>
        <p:spPr>
          <a:xfrm>
            <a:off x="3546459" y="173092"/>
            <a:ext cx="50990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>
                <a:solidFill>
                  <a:srgbClr val="A29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– Franquias Conectadas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52" name="Google Shape;352;p4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/>
          <p:nvPr/>
        </p:nvSpPr>
        <p:spPr>
          <a:xfrm>
            <a:off x="67115" y="39758"/>
            <a:ext cx="1130053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49"/>
          <p:cNvSpPr txBox="1"/>
          <p:nvPr/>
        </p:nvSpPr>
        <p:spPr>
          <a:xfrm>
            <a:off x="378552" y="1075975"/>
            <a:ext cx="1143489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Reuniões mensais para acompanhamento junto aos Franqueados;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Envio de relatórios quinzenais.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Treinamentos mensais de capacitação gerencial e de equipes.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59" name="Google Shape;359;p49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/>
          <p:nvPr/>
        </p:nvSpPr>
        <p:spPr>
          <a:xfrm>
            <a:off x="68982" y="39756"/>
            <a:ext cx="11603471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dos custos para efeito de aprovação no BUDGET 2024: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5" name="Google Shape;365;p50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6" name="Google Shape;366;p50"/>
          <p:cNvGraphicFramePr/>
          <p:nvPr/>
        </p:nvGraphicFramePr>
        <p:xfrm>
          <a:off x="1163731" y="2100599"/>
          <a:ext cx="9864500" cy="14529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Ações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Ferramenta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Custo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Reuniões mensais 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- 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Envio de relatórios quinzenais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pt-BR" sz="15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Treinamentos mensais 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pt-BR" sz="15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 txBox="1"/>
          <p:nvPr/>
        </p:nvSpPr>
        <p:spPr>
          <a:xfrm>
            <a:off x="689110" y="318058"/>
            <a:ext cx="838862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 Franquias Conectadas</a:t>
            </a:r>
            <a:endParaRPr sz="186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2" name="Google Shape;372;p51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3" name="Google Shape;373;p51"/>
          <p:cNvGraphicFramePr/>
          <p:nvPr/>
        </p:nvGraphicFramePr>
        <p:xfrm>
          <a:off x="602938" y="1875537"/>
          <a:ext cx="11250900" cy="24111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Reuniões mensais 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Envio de relatórios quinzenais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9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Treinamentos mensais 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4" name="Google Shape;374;p51"/>
          <p:cNvSpPr txBox="1"/>
          <p:nvPr/>
        </p:nvSpPr>
        <p:spPr>
          <a:xfrm>
            <a:off x="1766217" y="2566796"/>
            <a:ext cx="257092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375" name="Google Shape;375;p51"/>
          <p:cNvGraphicFramePr/>
          <p:nvPr/>
        </p:nvGraphicFramePr>
        <p:xfrm>
          <a:off x="2984241" y="1976467"/>
          <a:ext cx="87315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6" name="Google Shape;376;p51"/>
          <p:cNvSpPr/>
          <p:nvPr/>
        </p:nvSpPr>
        <p:spPr>
          <a:xfrm>
            <a:off x="689111" y="6503539"/>
            <a:ext cx="225284" cy="212035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1"/>
          <p:cNvSpPr/>
          <p:nvPr/>
        </p:nvSpPr>
        <p:spPr>
          <a:xfrm>
            <a:off x="2883984" y="6496713"/>
            <a:ext cx="225200" cy="21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51"/>
          <p:cNvSpPr txBox="1"/>
          <p:nvPr/>
        </p:nvSpPr>
        <p:spPr>
          <a:xfrm>
            <a:off x="914395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51"/>
          <p:cNvSpPr txBox="1"/>
          <p:nvPr/>
        </p:nvSpPr>
        <p:spPr>
          <a:xfrm>
            <a:off x="3165075" y="6460673"/>
            <a:ext cx="1641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51"/>
          <p:cNvSpPr/>
          <p:nvPr/>
        </p:nvSpPr>
        <p:spPr>
          <a:xfrm>
            <a:off x="3051677" y="3903600"/>
            <a:ext cx="1532400" cy="2788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51"/>
          <p:cNvSpPr/>
          <p:nvPr/>
        </p:nvSpPr>
        <p:spPr>
          <a:xfrm>
            <a:off x="3051677" y="3434633"/>
            <a:ext cx="1532400" cy="2788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51"/>
          <p:cNvSpPr/>
          <p:nvPr/>
        </p:nvSpPr>
        <p:spPr>
          <a:xfrm>
            <a:off x="3051677" y="2989767"/>
            <a:ext cx="1532400" cy="2788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51"/>
          <p:cNvSpPr/>
          <p:nvPr/>
        </p:nvSpPr>
        <p:spPr>
          <a:xfrm>
            <a:off x="4796163" y="2965567"/>
            <a:ext cx="2078800" cy="2788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1"/>
          <p:cNvSpPr/>
          <p:nvPr/>
        </p:nvSpPr>
        <p:spPr>
          <a:xfrm>
            <a:off x="4796163" y="3903600"/>
            <a:ext cx="2078800" cy="2788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1"/>
          <p:cNvSpPr/>
          <p:nvPr/>
        </p:nvSpPr>
        <p:spPr>
          <a:xfrm>
            <a:off x="4796163" y="3434584"/>
            <a:ext cx="2078800" cy="2788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1"/>
          <p:cNvSpPr/>
          <p:nvPr/>
        </p:nvSpPr>
        <p:spPr>
          <a:xfrm>
            <a:off x="5134651" y="6538313"/>
            <a:ext cx="225200" cy="212000"/>
          </a:xfrm>
          <a:prstGeom prst="rect">
            <a:avLst/>
          </a:prstGeom>
          <a:solidFill>
            <a:srgbClr val="FFD966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51"/>
          <p:cNvSpPr txBox="1"/>
          <p:nvPr/>
        </p:nvSpPr>
        <p:spPr>
          <a:xfrm>
            <a:off x="5415743" y="6502273"/>
            <a:ext cx="1641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andamento</a:t>
            </a:r>
            <a:endParaRPr sz="12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1"/>
          <p:cNvSpPr txBox="1"/>
          <p:nvPr/>
        </p:nvSpPr>
        <p:spPr>
          <a:xfrm>
            <a:off x="602933" y="4656334"/>
            <a:ext cx="10782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Reuniões mensais com o franqueado e gerente das franquias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de resultados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Alinhamento de dúvidas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>
            <a:spLocks noGrp="1"/>
          </p:cNvSpPr>
          <p:nvPr>
            <p:ph type="ctrTitle"/>
          </p:nvPr>
        </p:nvSpPr>
        <p:spPr>
          <a:xfrm>
            <a:off x="1757890" y="3465806"/>
            <a:ext cx="8676221" cy="14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 fontScale="90000"/>
          </a:bodyPr>
          <a:lstStyle/>
          <a:p>
            <a:pPr>
              <a:buSzPct val="100000"/>
            </a:pPr>
            <a:r>
              <a:rPr lang="pt-BR" b="1">
                <a:solidFill>
                  <a:schemeClr val="lt1"/>
                </a:solidFill>
              </a:rPr>
              <a:t>PMO 2024</a:t>
            </a:r>
            <a:br>
              <a:rPr lang="pt-BR" b="1">
                <a:solidFill>
                  <a:schemeClr val="lt1"/>
                </a:solidFill>
              </a:rPr>
            </a:br>
            <a:r>
              <a:rPr lang="pt-BR" b="1">
                <a:solidFill>
                  <a:schemeClr val="lt1"/>
                </a:solidFill>
              </a:rPr>
              <a:t>PROJETO </a:t>
            </a:r>
            <a:r>
              <a:rPr lang="pt-BR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EXPERIÊNCIA 360</a:t>
            </a:r>
            <a:endParaRPr>
              <a:solidFill>
                <a:srgbClr val="8D6A15"/>
              </a:solidFill>
            </a:endParaRPr>
          </a:p>
        </p:txBody>
      </p:sp>
      <p:sp>
        <p:nvSpPr>
          <p:cNvPr id="394" name="Google Shape;394;p52"/>
          <p:cNvSpPr txBox="1">
            <a:spLocks noGrp="1"/>
          </p:cNvSpPr>
          <p:nvPr>
            <p:ph type="subTitle" idx="1"/>
          </p:nvPr>
        </p:nvSpPr>
        <p:spPr>
          <a:xfrm>
            <a:off x="1757890" y="5242451"/>
            <a:ext cx="8676221" cy="57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pt-BR" sz="3200" b="1"/>
              <a:t>ÁREA: E-commerce</a:t>
            </a:r>
            <a:endParaRPr/>
          </a:p>
        </p:txBody>
      </p:sp>
      <p:pic>
        <p:nvPicPr>
          <p:cNvPr id="395" name="Google Shape;395;p5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4378"/>
          <a:stretch/>
        </p:blipFill>
        <p:spPr>
          <a:xfrm>
            <a:off x="3984673" y="625035"/>
            <a:ext cx="4222651" cy="215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3"/>
          <p:cNvSpPr txBox="1"/>
          <p:nvPr/>
        </p:nvSpPr>
        <p:spPr>
          <a:xfrm>
            <a:off x="476045" y="958411"/>
            <a:ext cx="11397075" cy="34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Escopo: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criado para aumentar a visibilidade da marca no online e melhor integração com as lojas.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Objetivo(s):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Tornar a marca mais conhecida.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Resultado(s) Esperados: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Expandir as vendas;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Alcance e entrega mundial sem grande custo.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53"/>
          <p:cNvSpPr txBox="1"/>
          <p:nvPr/>
        </p:nvSpPr>
        <p:spPr>
          <a:xfrm>
            <a:off x="3546459" y="173092"/>
            <a:ext cx="50990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>
                <a:solidFill>
                  <a:srgbClr val="A29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– E-commerce Ativo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02" name="Google Shape;402;p5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/>
          <p:nvPr/>
        </p:nvSpPr>
        <p:spPr>
          <a:xfrm>
            <a:off x="67115" y="39758"/>
            <a:ext cx="1130053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54"/>
          <p:cNvSpPr txBox="1"/>
          <p:nvPr/>
        </p:nvSpPr>
        <p:spPr>
          <a:xfrm>
            <a:off x="257253" y="793896"/>
            <a:ext cx="11434800" cy="380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47125" defTabSz="1219170">
              <a:buClr>
                <a:srgbClr val="FFFFFF"/>
              </a:buClr>
              <a:buSzPts val="1100"/>
              <a:buFont typeface="Century Gothic"/>
              <a:buAutoNum type="arabicPeriod"/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FARFETCH GLOBAL: Integramos nosso e-commerce ao marketplace da Farfetch em Nov.23. Ficou acordado com a plataforma que dentro de quatro meses Fev.24, faremos uma avaliação do desempenho da Vix e, sendo elegíveis, poderemos ser convidados a integrar a Farfetch globalmente.</a:t>
            </a: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47125" defTabSz="1219170">
              <a:buClr>
                <a:srgbClr val="FFFFFF"/>
              </a:buClr>
              <a:buSzPts val="1100"/>
              <a:buFont typeface="Century Gothic"/>
              <a:buAutoNum type="arabicPeriod"/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E-mail Vix: Reformular o E-mail Mkt, uma nova estrutura dos e-mails marketings, mais direcionados e “personalizados”.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47125" defTabSz="1219170">
              <a:buClr>
                <a:srgbClr val="FFFFFF"/>
              </a:buClr>
              <a:buSzPts val="1100"/>
              <a:buFont typeface="Century Gothic"/>
              <a:buAutoNum type="arabicPeriod"/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Internalização mídia de performance: Formar uma equipe especializada em performance com conhecimento do negócio e alinhamento com os objetivos da organização. Iniciamos a internalização das mídias em 2022 e iremos finalizar em 2024.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*Não há custo para esse projeto, não pagaremos comissão para agência e faremos a contratação de 1 pessoa para a área de 	mídias. O saldo ainda é de redução. Em 2024, com a finalização da internalização a empresa terá economizado 602k em 	pagamentos de comissão de agência.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" name="Google Shape;409;p5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4"/>
          <p:cNvSpPr txBox="1"/>
          <p:nvPr/>
        </p:nvSpPr>
        <p:spPr>
          <a:xfrm>
            <a:off x="687741" y="4261179"/>
            <a:ext cx="10313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internalização: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Junho/23 - Google ads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Setembro/23 – Voxus</a:t>
            </a:r>
            <a:endParaRPr sz="12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Dezembro/23 – Blue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Janeiro/24 - contratação analista de mídias pleno e análise de parceiros para contratação de nova mídia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Março/24: internalização Criteo (estamos analisando se continuamos com a parceria)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Junho/24: internalização do Facebook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5"/>
          <p:cNvSpPr txBox="1"/>
          <p:nvPr/>
        </p:nvSpPr>
        <p:spPr>
          <a:xfrm>
            <a:off x="67115" y="39758"/>
            <a:ext cx="113004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55"/>
          <p:cNvSpPr txBox="1"/>
          <p:nvPr/>
        </p:nvSpPr>
        <p:spPr>
          <a:xfrm>
            <a:off x="257253" y="793896"/>
            <a:ext cx="11434800" cy="380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47125" defTabSz="1219170">
              <a:buClr>
                <a:srgbClr val="FFFFFF"/>
              </a:buClr>
              <a:buSzPts val="1100"/>
              <a:buFont typeface="Century Gothic"/>
              <a:buAutoNum type="arabicPeriod"/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FARFETCH GLOBAL: Integramos nosso e-commerce ao marketplace da Farfetch em Nov.23. Ficou acordado com a plataforma que dentro de quatro meses Fev.24, faremos uma avaliação do desempenho da Vix e, sendo elegíveis, poderemos ser convidados a integrar a Farfetch globalmente.</a:t>
            </a: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47125" defTabSz="1219170">
              <a:buClr>
                <a:srgbClr val="FFFFFF"/>
              </a:buClr>
              <a:buSzPts val="1100"/>
              <a:buFont typeface="Century Gothic"/>
              <a:buAutoNum type="arabicPeriod"/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E-mail Vix: Reformular o E-mail Mkt, uma nova estrutura dos e-mails marketings, mais direcionados e “personalizados”.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53994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347125" defTabSz="1219170">
              <a:buClr>
                <a:srgbClr val="FFFFFF"/>
              </a:buClr>
              <a:buSzPts val="1100"/>
              <a:buFont typeface="Century Gothic"/>
              <a:buAutoNum type="arabicPeriod"/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Internalização mídia de performance: Formar uma equipe especializada em performance com conhecimento do negócio e alinhamento com os objetivos da organização. Iniciamos a internalização das mídias em 2022 e iremos finalizar em 2024.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46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*Não há custo para esse projeto, não pagaremos comissão para agência e faremos a contratação de 1 pessoa para a área de 	mídias. O saldo ainda é de redução. Em 2024, com a finalização da internalização a empresa terá economizado 602k em 	pagamentos de comissão de agência.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100"/>
            </a:pPr>
            <a:endParaRPr sz="14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5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3" y="5922393"/>
            <a:ext cx="1565532" cy="76251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5"/>
          <p:cNvSpPr txBox="1"/>
          <p:nvPr/>
        </p:nvSpPr>
        <p:spPr>
          <a:xfrm>
            <a:off x="687741" y="4261179"/>
            <a:ext cx="10313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 internalização: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Junho/23 - Google ads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Setembro/23 – Voxus</a:t>
            </a:r>
            <a:endParaRPr sz="12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Dezembro/23 – Blue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Janeiro/24 - contratação analista de mídias pleno e análise de parceiros para contratação de nova mídia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Março/24: internalização Criteo (estamos analisando se continuamos com a parceria)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Junho/24: internalização do Facebook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6"/>
          <p:cNvSpPr txBox="1"/>
          <p:nvPr/>
        </p:nvSpPr>
        <p:spPr>
          <a:xfrm>
            <a:off x="68982" y="39756"/>
            <a:ext cx="11603471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dos custos para efeito de aprovação no BUDGET 2024: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24" name="Google Shape;424;p5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5" name="Google Shape;425;p56"/>
          <p:cNvGraphicFramePr/>
          <p:nvPr/>
        </p:nvGraphicFramePr>
        <p:xfrm>
          <a:off x="1163731" y="2100599"/>
          <a:ext cx="9864500" cy="14529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Ações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Ferramenta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Custo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FARFETCH GLOBAL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Comissão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Projeto E-mail Vix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pt-BR" sz="15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Internalização mídia de performance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pt-BR" sz="16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pt-BR" sz="1500"/>
                        <a:t>-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E-commerce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526297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Consolidar o app, aumentar a participação de OMNI;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o tráfego de busca orgânico;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 retorno sobre mídia paga em 7;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Internalização mídias pagas, melhorar a experiência do cliente no digital.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E-commerce Ativo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Estoque sem fronteiras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Internalização total mídias pagas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Tornar a VIX Digital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Destacar-se como autoridade em resort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wear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luxo em SEO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 consolidar como melhor e-commerce do segmento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61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7"/>
          <p:cNvSpPr txBox="1"/>
          <p:nvPr/>
        </p:nvSpPr>
        <p:spPr>
          <a:xfrm>
            <a:off x="689109" y="318058"/>
            <a:ext cx="83888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 E-commerce Ativo: </a:t>
            </a:r>
            <a:endParaRPr sz="186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57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2" name="Google Shape;432;p57"/>
          <p:cNvGraphicFramePr/>
          <p:nvPr/>
        </p:nvGraphicFramePr>
        <p:xfrm>
          <a:off x="602938" y="1875537"/>
          <a:ext cx="11250900" cy="24111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FARFETCH GLOBAL</a:t>
                      </a:r>
                      <a:endParaRPr sz="12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Projeto E-mail Vix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9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Internalização mídia de performance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3" name="Google Shape;433;p57"/>
          <p:cNvSpPr txBox="1"/>
          <p:nvPr/>
        </p:nvSpPr>
        <p:spPr>
          <a:xfrm>
            <a:off x="1766219" y="2566796"/>
            <a:ext cx="25708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434" name="Google Shape;434;p57"/>
          <p:cNvGraphicFramePr/>
          <p:nvPr/>
        </p:nvGraphicFramePr>
        <p:xfrm>
          <a:off x="2984241" y="1976467"/>
          <a:ext cx="87315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5" name="Google Shape;435;p57"/>
          <p:cNvSpPr/>
          <p:nvPr/>
        </p:nvSpPr>
        <p:spPr>
          <a:xfrm>
            <a:off x="689111" y="6503539"/>
            <a:ext cx="225200" cy="2120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7"/>
          <p:cNvSpPr/>
          <p:nvPr/>
        </p:nvSpPr>
        <p:spPr>
          <a:xfrm>
            <a:off x="3048000" y="6513513"/>
            <a:ext cx="225200" cy="21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7"/>
          <p:cNvSpPr txBox="1"/>
          <p:nvPr/>
        </p:nvSpPr>
        <p:spPr>
          <a:xfrm>
            <a:off x="914395" y="6477473"/>
            <a:ext cx="1641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57"/>
          <p:cNvSpPr txBox="1"/>
          <p:nvPr/>
        </p:nvSpPr>
        <p:spPr>
          <a:xfrm>
            <a:off x="3329092" y="6477473"/>
            <a:ext cx="1641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57"/>
          <p:cNvSpPr/>
          <p:nvPr/>
        </p:nvSpPr>
        <p:spPr>
          <a:xfrm>
            <a:off x="4883424" y="2994595"/>
            <a:ext cx="1586400" cy="1732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7"/>
          <p:cNvSpPr/>
          <p:nvPr/>
        </p:nvSpPr>
        <p:spPr>
          <a:xfrm>
            <a:off x="6583371" y="3429000"/>
            <a:ext cx="4986400" cy="21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7"/>
          <p:cNvSpPr/>
          <p:nvPr/>
        </p:nvSpPr>
        <p:spPr>
          <a:xfrm>
            <a:off x="3048001" y="3925433"/>
            <a:ext cx="4229200" cy="2120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8"/>
          <p:cNvSpPr txBox="1"/>
          <p:nvPr/>
        </p:nvSpPr>
        <p:spPr>
          <a:xfrm>
            <a:off x="689109" y="318058"/>
            <a:ext cx="83888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 E-commerce Ativo: projeto e-mail VIX </a:t>
            </a:r>
            <a:endParaRPr sz="186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58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8" name="Google Shape;448;p58"/>
          <p:cNvGraphicFramePr/>
          <p:nvPr/>
        </p:nvGraphicFramePr>
        <p:xfrm>
          <a:off x="602938" y="1875536"/>
          <a:ext cx="11250900" cy="37880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MAPEAMENTO DAS BASES E NECESSIDADES </a:t>
                      </a:r>
                      <a:endParaRPr sz="12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000000"/>
                          </a:solidFill>
                        </a:rPr>
                        <a:t>Desenho da dinâmica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9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Solicitação das arte ao MKT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9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Recebimento das Artes</a:t>
                      </a:r>
                      <a:endParaRPr sz="12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9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GO LIVE</a:t>
                      </a:r>
                      <a:endParaRPr sz="12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9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MENSURAÇÃO DE RESULTADOS</a:t>
                      </a:r>
                      <a:endParaRPr sz="12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9" name="Google Shape;449;p58"/>
          <p:cNvSpPr txBox="1"/>
          <p:nvPr/>
        </p:nvSpPr>
        <p:spPr>
          <a:xfrm>
            <a:off x="1766217" y="2566796"/>
            <a:ext cx="257092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450" name="Google Shape;450;p58"/>
          <p:cNvGraphicFramePr/>
          <p:nvPr/>
        </p:nvGraphicFramePr>
        <p:xfrm>
          <a:off x="2984241" y="1976467"/>
          <a:ext cx="87315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85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500" b="1"/>
                        <a:t>PROJETO E-MAIL VIX | </a:t>
                      </a: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1" name="Google Shape;451;p58"/>
          <p:cNvSpPr/>
          <p:nvPr/>
        </p:nvSpPr>
        <p:spPr>
          <a:xfrm>
            <a:off x="689111" y="6503539"/>
            <a:ext cx="225284" cy="212035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8"/>
          <p:cNvSpPr/>
          <p:nvPr/>
        </p:nvSpPr>
        <p:spPr>
          <a:xfrm>
            <a:off x="3048001" y="6513513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8"/>
          <p:cNvSpPr txBox="1"/>
          <p:nvPr/>
        </p:nvSpPr>
        <p:spPr>
          <a:xfrm>
            <a:off x="914395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58"/>
          <p:cNvSpPr txBox="1"/>
          <p:nvPr/>
        </p:nvSpPr>
        <p:spPr>
          <a:xfrm>
            <a:off x="3329093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58"/>
          <p:cNvSpPr/>
          <p:nvPr/>
        </p:nvSpPr>
        <p:spPr>
          <a:xfrm flipH="1">
            <a:off x="6583409" y="2971367"/>
            <a:ext cx="794400" cy="1732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8"/>
          <p:cNvSpPr/>
          <p:nvPr/>
        </p:nvSpPr>
        <p:spPr>
          <a:xfrm>
            <a:off x="6583500" y="3429000"/>
            <a:ext cx="794400" cy="2120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8"/>
          <p:cNvSpPr/>
          <p:nvPr/>
        </p:nvSpPr>
        <p:spPr>
          <a:xfrm>
            <a:off x="7091235" y="3925433"/>
            <a:ext cx="606000" cy="2120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8"/>
          <p:cNvSpPr/>
          <p:nvPr/>
        </p:nvSpPr>
        <p:spPr>
          <a:xfrm>
            <a:off x="7192833" y="4849633"/>
            <a:ext cx="688000" cy="21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8"/>
          <p:cNvSpPr/>
          <p:nvPr/>
        </p:nvSpPr>
        <p:spPr>
          <a:xfrm>
            <a:off x="7192835" y="5321100"/>
            <a:ext cx="4661200" cy="21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/>
          <p:cNvSpPr txBox="1"/>
          <p:nvPr/>
        </p:nvSpPr>
        <p:spPr>
          <a:xfrm>
            <a:off x="550691" y="715502"/>
            <a:ext cx="11397075" cy="436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Escopo: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criado para melhorar o atendimento de pedidos  pelo e-comm.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Objetivo(s):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Reduzir os cancelamentos de pedidos;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Não perder venda por falta de produto;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Proporcionar uma entrega de produto mais eficaz e rápida para as clientes.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Resultado(s) Esperados: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Tornar a experiência de compra online da cliente ViX mais positiva.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186262" defTabSz="1219170">
              <a:lnSpc>
                <a:spcPct val="150000"/>
              </a:lnSpc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59"/>
          <p:cNvSpPr txBox="1"/>
          <p:nvPr/>
        </p:nvSpPr>
        <p:spPr>
          <a:xfrm>
            <a:off x="3546459" y="173092"/>
            <a:ext cx="50990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>
                <a:solidFill>
                  <a:srgbClr val="A29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– Estoque Sem Fronteira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66" name="Google Shape;466;p59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0"/>
          <p:cNvSpPr txBox="1"/>
          <p:nvPr/>
        </p:nvSpPr>
        <p:spPr>
          <a:xfrm>
            <a:off x="67115" y="39758"/>
            <a:ext cx="1130053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60"/>
          <p:cNvSpPr txBox="1"/>
          <p:nvPr/>
        </p:nvSpPr>
        <p:spPr>
          <a:xfrm>
            <a:off x="378552" y="1344611"/>
            <a:ext cx="11434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V-Tex Franquia: Reestruturar o OMNI, possibilitando que o envio saia de mais de uma loja.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3" name="Google Shape;473;p60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1"/>
          <p:cNvSpPr txBox="1"/>
          <p:nvPr/>
        </p:nvSpPr>
        <p:spPr>
          <a:xfrm>
            <a:off x="68982" y="39756"/>
            <a:ext cx="11603471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dos custos para efeito de aprovação no BUDGET 2024: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9" name="Google Shape;479;p6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0" name="Google Shape;480;p61"/>
          <p:cNvGraphicFramePr/>
          <p:nvPr/>
        </p:nvGraphicFramePr>
        <p:xfrm>
          <a:off x="1163731" y="2100599"/>
          <a:ext cx="9864500" cy="914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Projeto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Ferramenta</a:t>
                      </a:r>
                      <a:endParaRPr sz="1500"/>
                    </a:p>
                  </a:txBody>
                  <a:tcPr marL="91467" marR="91467" marT="45733" marB="45733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Custo</a:t>
                      </a:r>
                      <a:endParaRPr sz="1500"/>
                    </a:p>
                  </a:txBody>
                  <a:tcPr marL="91467" marR="91467" marT="45733" marB="45733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1"/>
                          </a:solidFill>
                        </a:rPr>
                        <a:t>V-Tex Franquia: </a:t>
                      </a:r>
                      <a:endParaRPr sz="1500"/>
                    </a:p>
                  </a:txBody>
                  <a:tcPr marL="91467" marR="91467" marT="45733" marB="45733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V-TEX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R$ 250,00 / mês por loja ( custo transferido de outra linha)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"/>
          <p:cNvSpPr txBox="1"/>
          <p:nvPr/>
        </p:nvSpPr>
        <p:spPr>
          <a:xfrm>
            <a:off x="689110" y="318058"/>
            <a:ext cx="838862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 Estoque Sem Fronteira</a:t>
            </a:r>
            <a:endParaRPr sz="186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6" name="Google Shape;486;p62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7" name="Google Shape;487;p62"/>
          <p:cNvGraphicFramePr/>
          <p:nvPr/>
        </p:nvGraphicFramePr>
        <p:xfrm>
          <a:off x="602938" y="1875537"/>
          <a:ext cx="11250900" cy="1414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>
                          <a:solidFill>
                            <a:schemeClr val="dk1"/>
                          </a:solidFill>
                        </a:rPr>
                        <a:t>V-Tex Franquia: 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8" name="Google Shape;488;p62"/>
          <p:cNvSpPr txBox="1"/>
          <p:nvPr/>
        </p:nvSpPr>
        <p:spPr>
          <a:xfrm>
            <a:off x="1766217" y="2566796"/>
            <a:ext cx="257092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489" name="Google Shape;489;p62"/>
          <p:cNvGraphicFramePr/>
          <p:nvPr/>
        </p:nvGraphicFramePr>
        <p:xfrm>
          <a:off x="2984241" y="1976467"/>
          <a:ext cx="8731500" cy="3759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0" name="Google Shape;490;p62"/>
          <p:cNvSpPr/>
          <p:nvPr/>
        </p:nvSpPr>
        <p:spPr>
          <a:xfrm>
            <a:off x="689111" y="6503539"/>
            <a:ext cx="225284" cy="212035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2"/>
          <p:cNvSpPr/>
          <p:nvPr/>
        </p:nvSpPr>
        <p:spPr>
          <a:xfrm>
            <a:off x="3048001" y="6513513"/>
            <a:ext cx="225284" cy="212035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2"/>
          <p:cNvSpPr txBox="1"/>
          <p:nvPr/>
        </p:nvSpPr>
        <p:spPr>
          <a:xfrm>
            <a:off x="914395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3" name="Google Shape;493;p62"/>
          <p:cNvSpPr txBox="1"/>
          <p:nvPr/>
        </p:nvSpPr>
        <p:spPr>
          <a:xfrm>
            <a:off x="3329093" y="6477473"/>
            <a:ext cx="16414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4" name="Google Shape;494;p62"/>
          <p:cNvSpPr/>
          <p:nvPr/>
        </p:nvSpPr>
        <p:spPr>
          <a:xfrm>
            <a:off x="2978424" y="2936133"/>
            <a:ext cx="1800400" cy="2120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3"/>
          <p:cNvSpPr txBox="1"/>
          <p:nvPr/>
        </p:nvSpPr>
        <p:spPr>
          <a:xfrm>
            <a:off x="550691" y="715502"/>
            <a:ext cx="11397200" cy="521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Escopo: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criado para melhorar viabilizar a venda do e-commerce além do Brasil.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Objetivo(s):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Ampliar a área de atual do e-commerce BR com acesso a novos mercados;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Captação de novos clientes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Diversificação de receita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4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Century Gothic"/>
              <a:buChar char="•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Resultado(s) Esperados: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Ao seguirmos o projeto, a VIX pode maximizar suas chances de sucesso e aproveitar as oportunidades oferecidas pelo mercado global. A preparação cuidadosa e a execução meticulosa são essenciais para construirmos uma presença internacional forte e sustentável.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186262" defTabSz="1219170">
              <a:lnSpc>
                <a:spcPct val="150000"/>
              </a:lnSpc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3"/>
          <p:cNvSpPr txBox="1"/>
          <p:nvPr/>
        </p:nvSpPr>
        <p:spPr>
          <a:xfrm>
            <a:off x="3546459" y="173092"/>
            <a:ext cx="5099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>
                <a:solidFill>
                  <a:srgbClr val="A29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CROSS BORDER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01" name="Google Shape;501;p6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3" y="5922393"/>
            <a:ext cx="1565532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4"/>
          <p:cNvSpPr txBox="1"/>
          <p:nvPr/>
        </p:nvSpPr>
        <p:spPr>
          <a:xfrm>
            <a:off x="67115" y="39758"/>
            <a:ext cx="113004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7" name="Google Shape;507;p64"/>
          <p:cNvSpPr txBox="1"/>
          <p:nvPr/>
        </p:nvSpPr>
        <p:spPr>
          <a:xfrm>
            <a:off x="378552" y="1344611"/>
            <a:ext cx="11434800" cy="24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4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Omboading: Pesquisa de mercado, análises e criação do plano estratégico</a:t>
            </a:r>
            <a:endParaRPr sz="14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</a:pPr>
            <a:endParaRPr sz="14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38658" indent="-330192" defTabSz="1219170"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pt-BR" sz="14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Aprovação: Apresentação do plano estratégico e aprovação com a diretoria</a:t>
            </a:r>
            <a:endParaRPr sz="14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</a:pPr>
            <a:endParaRPr sz="14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38658" indent="-330192" defTabSz="1219170"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pt-BR" sz="14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Implementação: aprovação com os fornecedores e  desenvolvimento</a:t>
            </a:r>
            <a:endParaRPr sz="14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</a:pPr>
            <a:endParaRPr sz="14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38658" indent="-330192" defTabSz="1219170">
              <a:buClr>
                <a:srgbClr val="FFFFFF"/>
              </a:buClr>
              <a:buSzPts val="1100"/>
              <a:buFont typeface="Arial"/>
              <a:buAutoNum type="arabicPeriod"/>
            </a:pPr>
            <a:r>
              <a:rPr lang="pt-BR" sz="14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GO LIVE: início do projeto</a:t>
            </a:r>
            <a:endParaRPr sz="1467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38658" indent="-237061" defTabSz="1219170">
              <a:buClr>
                <a:srgbClr val="FFFFFF"/>
              </a:buClr>
              <a:buSzPts val="1200"/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6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3" y="5922393"/>
            <a:ext cx="1565532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"/>
          <p:cNvSpPr txBox="1"/>
          <p:nvPr/>
        </p:nvSpPr>
        <p:spPr>
          <a:xfrm>
            <a:off x="68981" y="39756"/>
            <a:ext cx="116036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dos custos para efeito de aprovação no BUDGET 2024: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4" name="Google Shape;514;p6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3" y="5922393"/>
            <a:ext cx="1565532" cy="762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5" name="Google Shape;515;p65"/>
          <p:cNvGraphicFramePr/>
          <p:nvPr/>
        </p:nvGraphicFramePr>
        <p:xfrm>
          <a:off x="1163731" y="2100599"/>
          <a:ext cx="9864500" cy="914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Projeto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Ferramenta</a:t>
                      </a:r>
                      <a:endParaRPr sz="1500"/>
                    </a:p>
                  </a:txBody>
                  <a:tcPr marL="91467" marR="91467" marT="45733" marB="45733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Custo</a:t>
                      </a:r>
                      <a:endParaRPr sz="1500"/>
                    </a:p>
                  </a:txBody>
                  <a:tcPr marL="91467" marR="91467" marT="45733" marB="45733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CROSS BORDER</a:t>
                      </a:r>
                      <a:endParaRPr sz="1500"/>
                    </a:p>
                  </a:txBody>
                  <a:tcPr marL="91467" marR="91467" marT="45733" marB="45733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VARIADAS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EM FASE DE APRESENTAÇÃO PARA APROVAÇÃO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6"/>
          <p:cNvSpPr txBox="1"/>
          <p:nvPr/>
        </p:nvSpPr>
        <p:spPr>
          <a:xfrm>
            <a:off x="689109" y="318058"/>
            <a:ext cx="83888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 Projeto CROSS BORDER</a:t>
            </a:r>
            <a:endParaRPr sz="186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1" name="Google Shape;521;p66" descr="objective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8" y="164147"/>
            <a:ext cx="605873" cy="562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2" name="Google Shape;522;p66"/>
          <p:cNvGraphicFramePr/>
          <p:nvPr/>
        </p:nvGraphicFramePr>
        <p:xfrm>
          <a:off x="602938" y="1875537"/>
          <a:ext cx="11250900" cy="14142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580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Atividades</a:t>
                      </a:r>
                      <a:endParaRPr sz="1500"/>
                    </a:p>
                  </a:txBody>
                  <a:tcPr marL="91467" marR="91467" marT="45733" marB="45733"/>
                </a:tc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M2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M3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M4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M5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M6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M7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M8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M9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M10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M11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/>
                        <a:t>M12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CROSS BORDER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3" name="Google Shape;523;p66"/>
          <p:cNvSpPr txBox="1"/>
          <p:nvPr/>
        </p:nvSpPr>
        <p:spPr>
          <a:xfrm>
            <a:off x="1766219" y="2566796"/>
            <a:ext cx="25708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PRAZOS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24" name="Google Shape;524;p66"/>
          <p:cNvGraphicFramePr/>
          <p:nvPr/>
        </p:nvGraphicFramePr>
        <p:xfrm>
          <a:off x="2984241" y="1976467"/>
          <a:ext cx="8731500" cy="3810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 b="1"/>
                        <a:t>2024</a:t>
                      </a:r>
                      <a:endParaRPr sz="1500"/>
                    </a:p>
                  </a:txBody>
                  <a:tcPr marL="91467" marR="91467" marT="45733" marB="45733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5" name="Google Shape;525;p66"/>
          <p:cNvSpPr/>
          <p:nvPr/>
        </p:nvSpPr>
        <p:spPr>
          <a:xfrm>
            <a:off x="689111" y="6503539"/>
            <a:ext cx="225200" cy="212000"/>
          </a:xfrm>
          <a:prstGeom prst="rect">
            <a:avLst/>
          </a:prstGeom>
          <a:solidFill>
            <a:srgbClr val="92D05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66"/>
          <p:cNvSpPr/>
          <p:nvPr/>
        </p:nvSpPr>
        <p:spPr>
          <a:xfrm>
            <a:off x="3048000" y="6513513"/>
            <a:ext cx="225200" cy="21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66"/>
          <p:cNvSpPr txBox="1"/>
          <p:nvPr/>
        </p:nvSpPr>
        <p:spPr>
          <a:xfrm>
            <a:off x="914395" y="6477473"/>
            <a:ext cx="1641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realizadas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8" name="Google Shape;528;p66"/>
          <p:cNvSpPr txBox="1"/>
          <p:nvPr/>
        </p:nvSpPr>
        <p:spPr>
          <a:xfrm>
            <a:off x="3329092" y="6477473"/>
            <a:ext cx="1641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Tarefas a realizar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66"/>
          <p:cNvSpPr/>
          <p:nvPr/>
        </p:nvSpPr>
        <p:spPr>
          <a:xfrm>
            <a:off x="6176852" y="2911700"/>
            <a:ext cx="5677200" cy="212000"/>
          </a:xfrm>
          <a:prstGeom prst="rect">
            <a:avLst/>
          </a:prstGeom>
          <a:solidFill>
            <a:srgbClr val="00B0F0"/>
          </a:solidFill>
          <a:ln w="19050" cap="rnd" cmpd="sng">
            <a:solidFill>
              <a:srgbClr val="5151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64988" y="227686"/>
            <a:ext cx="99355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E-commerce 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E-commerce Ativo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criado para aumentar a visibilidade da marca no online na América do Sul.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Tornar a marca mais conhecida.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Expandir as vendas;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602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37279" y="0"/>
            <a:ext cx="119799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E-commerce 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Estoque Sem Fronteiras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criado para melhorar o atendimento de pedidos  pelo e-comm.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Reduzir os cancelamentos de pedidos;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Não perder venda por falta de produto;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Proporcionar uma entrega de produto mais eficaz e rápida para as clientes.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Tornar a experiência de compra online da cliente ViX mais positiva.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2666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2CFFF-ADE4-9DAE-9184-B3DD10138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1BD44-296D-F683-38EE-419A6A2F4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82728E-ED7F-FF70-A488-BC29631DFE9B}"/>
              </a:ext>
            </a:extLst>
          </p:cNvPr>
          <p:cNvSpPr txBox="1"/>
          <p:nvPr/>
        </p:nvSpPr>
        <p:spPr>
          <a:xfrm>
            <a:off x="1011383" y="27709"/>
            <a:ext cx="10363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E-commerce 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Internalização de Mídias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 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Projeto criado para </a:t>
            </a:r>
            <a:r>
              <a:rPr lang="pt-BR" sz="1600" b="1" dirty="0">
                <a:solidFill>
                  <a:prstClr val="white"/>
                </a:solidFill>
              </a:rPr>
              <a:t>redução de custos de comissão paga para agência.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dirty="0">
                <a:solidFill>
                  <a:prstClr val="white"/>
                </a:solidFill>
              </a:rPr>
              <a:t>Mais autonomia para as movimentações das mídias 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dirty="0">
                <a:solidFill>
                  <a:prstClr val="white"/>
                </a:solidFill>
              </a:rPr>
              <a:t>Mais velocidade na tomada de decisão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dirty="0"/>
              <a:t>Internalização mídia de performance:</a:t>
            </a:r>
            <a:r>
              <a:rPr lang="pt-BR" sz="1600" b="1" spc="71" dirty="0"/>
              <a:t> </a:t>
            </a:r>
            <a:r>
              <a:rPr lang="pt-BR" sz="1600" b="1" dirty="0"/>
              <a:t>Formar uma equipe especializada em performance com conhecimento do negócio e alinhamento com os objetivos da organização.</a:t>
            </a:r>
            <a:r>
              <a:rPr lang="pt-BR" sz="1600" b="1" spc="71" dirty="0">
                <a:cs typeface="Verdana"/>
              </a:rPr>
              <a:t> Iniciamos a internalização das mídias em 2022 e iremos finalizar em 2024.</a:t>
            </a:r>
            <a:endParaRPr lang="pt-BR" sz="1600" b="1" dirty="0">
              <a:solidFill>
                <a:prstClr val="white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Custos:</a:t>
            </a:r>
          </a:p>
          <a:p>
            <a:pPr algn="just" defTabSz="457200">
              <a:defRPr/>
            </a:pPr>
            <a:r>
              <a:rPr lang="pt-BR" sz="1600" b="1" spc="71" dirty="0">
                <a:cs typeface="Verdana"/>
              </a:rPr>
              <a:t>Não há custo para esse projeto, não pagaremos comissão para agência e faremos a contratação de 1 pessoa para a área de 	mídias. O saldo ainda é de redução. Em 2024, com a finalização da internalização a empresa terá economizado 602k em pagamentos de comissão de agência.</a:t>
            </a:r>
          </a:p>
          <a:p>
            <a:pPr defTabSz="457200"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1977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Comercial Varejo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8" y="1623933"/>
            <a:ext cx="10161651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Tx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de conversão de 1,5% para 1,7%;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Tx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de conversão de busca orgânica de 1,5% para 1,7%;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Participação do App em 12% da venda online;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venda do OMNI de 24% para 26%.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 ROI de mídia paga em 7.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99675" y="1089378"/>
            <a:ext cx="10188278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Fortalecer a presença digital da Vix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099675" y="3721055"/>
            <a:ext cx="10141765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Construção/melhoria de práticas de SEO;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Comunicação do app em nossos canais pagos e orgânicos;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Pesquisa de satisfação da experiência digital;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Dashboard estruturado de acompanhamento da venda hora a hora;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/>
        </p:nvSpPr>
        <p:spPr>
          <a:xfrm>
            <a:off x="397460" y="846787"/>
            <a:ext cx="11397075" cy="457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Escopo: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6933" defTabSz="1219170">
              <a:lnSpc>
                <a:spcPct val="150000"/>
              </a:lnSpc>
              <a:spcBef>
                <a:spcPts val="133"/>
              </a:spcBef>
              <a:buClr>
                <a:srgbClr val="000000"/>
              </a:buClr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Projeto criado para unificar os estoques.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6933" defTabSz="1219170">
              <a:lnSpc>
                <a:spcPct val="150000"/>
              </a:lnSpc>
              <a:spcBef>
                <a:spcPts val="133"/>
              </a:spcBef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Objetivo(s):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indent="-287859" defTabSz="1219170">
              <a:lnSpc>
                <a:spcPct val="15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Tornar o estoque das lojas mais eficaz;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287859" defTabSz="1219170">
              <a:lnSpc>
                <a:spcPct val="150000"/>
              </a:lnSpc>
              <a:spcBef>
                <a:spcPts val="133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Facilitar a compra da cliente em um mesmo ambiente.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buClr>
                <a:srgbClr val="FFFFFF"/>
              </a:buClr>
              <a:buSzPts val="1200"/>
              <a:buFont typeface="Noto Sans Symbols"/>
              <a:buChar char="❖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Resultado(s) Esperados: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Aumentar o P.A das lojas;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7859" indent="-287859" defTabSz="1219170">
              <a:lnSpc>
                <a:spcPct val="150000"/>
              </a:lnSpc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Expandir as vendas com a integração de lojas físicas.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3546459" y="173092"/>
            <a:ext cx="50990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2000" b="1" kern="0">
                <a:solidFill>
                  <a:srgbClr val="A29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– Prateleira Infinita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3" name="Google Shape;313;p4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/>
        </p:nvSpPr>
        <p:spPr>
          <a:xfrm>
            <a:off x="67115" y="39758"/>
            <a:ext cx="1130053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Planejamento/Detalhamento das ações:                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669877" y="1019990"/>
            <a:ext cx="114348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338658" indent="-338658" defTabSz="1219170">
              <a:buClr>
                <a:srgbClr val="FFFFFF"/>
              </a:buClr>
              <a:buSzPts val="1200"/>
              <a:buFont typeface="Century Gothic"/>
              <a:buAutoNum type="arabicPeriod"/>
            </a:pPr>
            <a:r>
              <a:rPr lang="pt-BR" sz="16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Prateleira infinita: Integra os estoques das lojas físicas. Usar o estoque de lojas físicas para evitar a perda de vendas. Aliviar a frustração dos consumidores quando eles não conseguem encontrar um produto específico.</a:t>
            </a:r>
            <a:endParaRPr sz="160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4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/>
          <p:nvPr/>
        </p:nvSpPr>
        <p:spPr>
          <a:xfrm>
            <a:off x="68982" y="39756"/>
            <a:ext cx="11603471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Apresentação dos custos para efeito de aprovação no BUDGET 2024: 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6" name="Google Shape;326;p4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32" y="5922393"/>
            <a:ext cx="1565533" cy="762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7" name="Google Shape;327;p46"/>
          <p:cNvGraphicFramePr/>
          <p:nvPr/>
        </p:nvGraphicFramePr>
        <p:xfrm>
          <a:off x="1163731" y="2100599"/>
          <a:ext cx="9864500" cy="914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7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Ações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Ferramenta</a:t>
                      </a:r>
                      <a:endParaRPr sz="15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900"/>
                        <a:t>Custo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Prateleira Infinita</a:t>
                      </a:r>
                      <a:endParaRPr sz="1500"/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V-Tex</a:t>
                      </a:r>
                      <a:endParaRPr sz="16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/>
                        <a:t>R$ 750,00 / mês por loja ( custo transferido de outra linha)</a:t>
                      </a:r>
                      <a:endParaRPr sz="15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8151</TotalTime>
  <Words>1870</Words>
  <Application>Microsoft Office PowerPoint</Application>
  <PresentationFormat>Widescreen</PresentationFormat>
  <Paragraphs>403</Paragraphs>
  <Slides>29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MS Shell Dlg 2</vt:lpstr>
      <vt:lpstr>Noto Sans Symbols</vt:lpstr>
      <vt:lpstr>Verdana</vt:lpstr>
      <vt:lpstr>Wingdings</vt:lpstr>
      <vt:lpstr>Wingdings 3</vt:lpstr>
      <vt:lpstr>Madison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PMO 2024 PROJETO EXPERIÊNCIA 360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52</cp:revision>
  <dcterms:created xsi:type="dcterms:W3CDTF">2023-12-28T17:16:29Z</dcterms:created>
  <dcterms:modified xsi:type="dcterms:W3CDTF">2024-07-24T13:00:27Z</dcterms:modified>
</cp:coreProperties>
</file>